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nva Sans Bold" panose="020B0604020202020204" charset="0"/>
      <p:regular r:id="rId14"/>
    </p:embeddedFont>
    <p:embeddedFont>
      <p:font typeface="Inter Bold" panose="020B0604020202020204" charset="0"/>
      <p:regular r:id="rId15"/>
    </p:embeddedFont>
    <p:embeddedFont>
      <p:font typeface="Open Sans Bold" panose="020B0604020202020204" charset="0"/>
      <p:regular r:id="rId16"/>
    </p:embeddedFont>
    <p:embeddedFont>
      <p:font typeface="Poppi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370" y="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fao.org" TargetMode="Externa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57" b="-2182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1806407"/>
            <a:ext cx="18288000" cy="213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97"/>
              </a:lnSpc>
              <a:spcBef>
                <a:spcPct val="0"/>
              </a:spcBef>
            </a:pPr>
            <a:r>
              <a:rPr lang="en-US" sz="12498" b="1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Plant Disease Detector</a:t>
            </a:r>
          </a:p>
        </p:txBody>
      </p:sp>
      <p:sp>
        <p:nvSpPr>
          <p:cNvPr id="4" name="Freeform 4"/>
          <p:cNvSpPr/>
          <p:nvPr/>
        </p:nvSpPr>
        <p:spPr>
          <a:xfrm>
            <a:off x="261732" y="2221561"/>
            <a:ext cx="7944966" cy="4429319"/>
          </a:xfrm>
          <a:custGeom>
            <a:avLst/>
            <a:gdLst/>
            <a:ahLst/>
            <a:cxnLst/>
            <a:rect l="l" t="t" r="r" b="b"/>
            <a:pathLst>
              <a:path w="7944966" h="4429319">
                <a:moveTo>
                  <a:pt x="0" y="0"/>
                </a:moveTo>
                <a:lnTo>
                  <a:pt x="7944966" y="0"/>
                </a:lnTo>
                <a:lnTo>
                  <a:pt x="7944966" y="4429319"/>
                </a:lnTo>
                <a:lnTo>
                  <a:pt x="0" y="4429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77171" y="4436220"/>
            <a:ext cx="7944966" cy="4429319"/>
          </a:xfrm>
          <a:custGeom>
            <a:avLst/>
            <a:gdLst/>
            <a:ahLst/>
            <a:cxnLst/>
            <a:rect l="l" t="t" r="r" b="b"/>
            <a:pathLst>
              <a:path w="7944966" h="4429319">
                <a:moveTo>
                  <a:pt x="0" y="0"/>
                </a:moveTo>
                <a:lnTo>
                  <a:pt x="7944966" y="0"/>
                </a:lnTo>
                <a:lnTo>
                  <a:pt x="7944966" y="4429319"/>
                </a:lnTo>
                <a:lnTo>
                  <a:pt x="0" y="4429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84115" y="3486110"/>
            <a:ext cx="965654" cy="916494"/>
          </a:xfrm>
          <a:custGeom>
            <a:avLst/>
            <a:gdLst/>
            <a:ahLst/>
            <a:cxnLst/>
            <a:rect l="l" t="t" r="r" b="b"/>
            <a:pathLst>
              <a:path w="965654" h="916494">
                <a:moveTo>
                  <a:pt x="0" y="0"/>
                </a:moveTo>
                <a:lnTo>
                  <a:pt x="965654" y="0"/>
                </a:lnTo>
                <a:lnTo>
                  <a:pt x="965654" y="916494"/>
                </a:lnTo>
                <a:lnTo>
                  <a:pt x="0" y="91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62244" y="5105400"/>
            <a:ext cx="4914927" cy="797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4"/>
              </a:lnSpc>
            </a:pPr>
            <a:r>
              <a:rPr lang="en-US" sz="2346" b="1">
                <a:solidFill>
                  <a:srgbClr val="6F91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Submitted By: Garv Jhuremalani</a:t>
            </a:r>
          </a:p>
          <a:p>
            <a:pPr algn="l">
              <a:lnSpc>
                <a:spcPts val="3284"/>
              </a:lnSpc>
              <a:spcBef>
                <a:spcPct val="0"/>
              </a:spcBef>
            </a:pPr>
            <a:r>
              <a:rPr lang="en-US" sz="2346" b="1">
                <a:solidFill>
                  <a:srgbClr val="6F91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Registration No: 2427030363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75975" y="5070924"/>
            <a:ext cx="4320815" cy="843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2431" b="1">
                <a:solidFill>
                  <a:srgbClr val="6F91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Supervised By:</a:t>
            </a:r>
          </a:p>
          <a:p>
            <a:pPr algn="ctr">
              <a:lnSpc>
                <a:spcPts val="3404"/>
              </a:lnSpc>
              <a:spcBef>
                <a:spcPct val="0"/>
              </a:spcBef>
            </a:pPr>
            <a:r>
              <a:rPr lang="en-US" sz="2431" b="1">
                <a:solidFill>
                  <a:srgbClr val="6F91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Dr. Ashok Kumar Saini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2313" y="1420905"/>
            <a:ext cx="9044858" cy="206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70"/>
              </a:lnSpc>
            </a:pPr>
            <a:r>
              <a:rPr lang="en-US" sz="13703" b="1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objectives</a:t>
            </a:r>
          </a:p>
        </p:txBody>
      </p:sp>
      <p:sp>
        <p:nvSpPr>
          <p:cNvPr id="3" name="Freeform 3"/>
          <p:cNvSpPr/>
          <p:nvPr/>
        </p:nvSpPr>
        <p:spPr>
          <a:xfrm>
            <a:off x="8750829" y="1237065"/>
            <a:ext cx="786342" cy="746310"/>
          </a:xfrm>
          <a:custGeom>
            <a:avLst/>
            <a:gdLst/>
            <a:ahLst/>
            <a:cxnLst/>
            <a:rect l="l" t="t" r="r" b="b"/>
            <a:pathLst>
              <a:path w="786342" h="746310">
                <a:moveTo>
                  <a:pt x="0" y="0"/>
                </a:moveTo>
                <a:lnTo>
                  <a:pt x="786342" y="0"/>
                </a:lnTo>
                <a:lnTo>
                  <a:pt x="786342" y="746310"/>
                </a:lnTo>
                <a:lnTo>
                  <a:pt x="0" y="746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894842" y="1038225"/>
            <a:ext cx="6814422" cy="0"/>
          </a:xfrm>
          <a:prstGeom prst="line">
            <a:avLst/>
          </a:prstGeom>
          <a:ln w="19050" cap="flat">
            <a:solidFill>
              <a:srgbClr val="6F91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2421918" y="3896051"/>
            <a:ext cx="4892704" cy="5581700"/>
          </a:xfrm>
          <a:custGeom>
            <a:avLst/>
            <a:gdLst/>
            <a:ahLst/>
            <a:cxnLst/>
            <a:rect l="l" t="t" r="r" b="b"/>
            <a:pathLst>
              <a:path w="4892704" h="5581700">
                <a:moveTo>
                  <a:pt x="0" y="0"/>
                </a:moveTo>
                <a:lnTo>
                  <a:pt x="4892705" y="0"/>
                </a:lnTo>
                <a:lnTo>
                  <a:pt x="4892705" y="5581700"/>
                </a:lnTo>
                <a:lnTo>
                  <a:pt x="0" y="5581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02" r="-777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786701" y="4477453"/>
            <a:ext cx="8922563" cy="4380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1750" lvl="1" indent="-245875" algn="l">
              <a:lnSpc>
                <a:spcPts val="3188"/>
              </a:lnSpc>
              <a:buFont typeface="Arial"/>
              <a:buChar char="•"/>
            </a:pPr>
            <a:r>
              <a:rPr lang="en-US" sz="2277" b="1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Automate disease detection to reduce dependence on manual inspection.</a:t>
            </a:r>
          </a:p>
          <a:p>
            <a:pPr marL="491750" lvl="1" indent="-245875" algn="l">
              <a:lnSpc>
                <a:spcPts val="3188"/>
              </a:lnSpc>
              <a:buFont typeface="Arial"/>
              <a:buChar char="•"/>
            </a:pPr>
            <a:r>
              <a:rPr lang="en-US" sz="2277" b="1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Achieve high accuracy in classifying multiple plant diseases.</a:t>
            </a:r>
          </a:p>
          <a:p>
            <a:pPr marL="491750" lvl="1" indent="-245875" algn="l">
              <a:lnSpc>
                <a:spcPts val="3188"/>
              </a:lnSpc>
              <a:buFont typeface="Arial"/>
              <a:buChar char="•"/>
            </a:pPr>
            <a:r>
              <a:rPr lang="en-US" sz="2277" b="1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Make the system user-friendly for farmers and agricultural experts.</a:t>
            </a:r>
          </a:p>
          <a:p>
            <a:pPr marL="491750" lvl="1" indent="-245875" algn="l">
              <a:lnSpc>
                <a:spcPts val="3188"/>
              </a:lnSpc>
              <a:buFont typeface="Arial"/>
              <a:buChar char="•"/>
            </a:pPr>
            <a:r>
              <a:rPr lang="en-US" sz="2277" b="1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Handle real-field variations like lighting, background, and leaf orientation.</a:t>
            </a:r>
          </a:p>
          <a:p>
            <a:pPr marL="491750" lvl="1" indent="-245875" algn="l">
              <a:lnSpc>
                <a:spcPts val="3188"/>
              </a:lnSpc>
              <a:buFont typeface="Arial"/>
              <a:buChar char="•"/>
            </a:pPr>
            <a:r>
              <a:rPr lang="en-US" sz="2277" b="1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Provide quick results for early disease management and prevention.</a:t>
            </a:r>
          </a:p>
          <a:p>
            <a:pPr marL="491750" lvl="1" indent="-245875" algn="l">
              <a:lnSpc>
                <a:spcPts val="3188"/>
              </a:lnSpc>
              <a:spcBef>
                <a:spcPct val="0"/>
              </a:spcBef>
              <a:buFont typeface="Arial"/>
              <a:buChar char="•"/>
            </a:pPr>
            <a:r>
              <a:rPr lang="en-US" sz="2277" b="1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Visualize affected areas on leaves to aid understanding.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2825" y="-173053"/>
            <a:ext cx="9586825" cy="10594649"/>
          </a:xfrm>
          <a:custGeom>
            <a:avLst/>
            <a:gdLst/>
            <a:ahLst/>
            <a:cxnLst/>
            <a:rect l="l" t="t" r="r" b="b"/>
            <a:pathLst>
              <a:path w="9586825" h="10594649">
                <a:moveTo>
                  <a:pt x="0" y="0"/>
                </a:moveTo>
                <a:lnTo>
                  <a:pt x="9586825" y="0"/>
                </a:lnTo>
                <a:lnTo>
                  <a:pt x="9586825" y="10594650"/>
                </a:lnTo>
                <a:lnTo>
                  <a:pt x="0" y="10594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51" t="-14584" r="-6935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65695" y="4530063"/>
            <a:ext cx="9409695" cy="3587969"/>
            <a:chOff x="0" y="0"/>
            <a:chExt cx="2478274" cy="9449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78274" cy="944979"/>
            </a:xfrm>
            <a:custGeom>
              <a:avLst/>
              <a:gdLst/>
              <a:ahLst/>
              <a:cxnLst/>
              <a:rect l="l" t="t" r="r" b="b"/>
              <a:pathLst>
                <a:path w="2478274" h="944979">
                  <a:moveTo>
                    <a:pt x="0" y="0"/>
                  </a:moveTo>
                  <a:lnTo>
                    <a:pt x="2478274" y="0"/>
                  </a:lnTo>
                  <a:lnTo>
                    <a:pt x="2478274" y="944979"/>
                  </a:lnTo>
                  <a:lnTo>
                    <a:pt x="0" y="9449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78274" cy="983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57388" y="5289885"/>
            <a:ext cx="7829224" cy="1660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86"/>
              </a:lnSpc>
            </a:pPr>
            <a:r>
              <a:rPr lang="en-US" sz="11005" b="1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references</a:t>
            </a:r>
          </a:p>
        </p:txBody>
      </p:sp>
      <p:sp>
        <p:nvSpPr>
          <p:cNvPr id="7" name="Freeform 7"/>
          <p:cNvSpPr/>
          <p:nvPr/>
        </p:nvSpPr>
        <p:spPr>
          <a:xfrm>
            <a:off x="7914761" y="5143500"/>
            <a:ext cx="571851" cy="542738"/>
          </a:xfrm>
          <a:custGeom>
            <a:avLst/>
            <a:gdLst/>
            <a:ahLst/>
            <a:cxnLst/>
            <a:rect l="l" t="t" r="r" b="b"/>
            <a:pathLst>
              <a:path w="571851" h="542738">
                <a:moveTo>
                  <a:pt x="0" y="0"/>
                </a:moveTo>
                <a:lnTo>
                  <a:pt x="571851" y="0"/>
                </a:lnTo>
                <a:lnTo>
                  <a:pt x="571851" y="542738"/>
                </a:lnTo>
                <a:lnTo>
                  <a:pt x="0" y="542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574778" y="2055062"/>
            <a:ext cx="8158552" cy="7224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9212" lvl="1" indent="-224606" algn="l">
              <a:lnSpc>
                <a:spcPts val="2912"/>
              </a:lnSpc>
              <a:buFont typeface="Arial"/>
              <a:buChar char="•"/>
            </a:pPr>
            <a:r>
              <a:rPr lang="en-US" sz="2080" b="1" dirty="0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Mohanty, S.P., Hughes, D.P., &amp; </a:t>
            </a:r>
            <a:r>
              <a:rPr lang="en-US" sz="2080" b="1" dirty="0" err="1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Salathé</a:t>
            </a:r>
            <a:r>
              <a:rPr lang="en-US" sz="2080" b="1" dirty="0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M. (2016). Using deep learning for image-based plant disease detection. Frontiers in Plant Science, 7, 1419. https://doi.org/10.3389/fpls.2016.01419</a:t>
            </a:r>
          </a:p>
          <a:p>
            <a:pPr marL="449212" lvl="1" indent="-224606" algn="l">
              <a:lnSpc>
                <a:spcPts val="2912"/>
              </a:lnSpc>
              <a:buFont typeface="Arial"/>
              <a:buChar char="•"/>
            </a:pPr>
            <a:r>
              <a:rPr lang="en-US" sz="2080" b="1" dirty="0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Ferentinos, K.P. (2018). Deep learning models for plant disease detection and diagnosis. Computers and Electronics in Agriculture, 145, 311–318. https://doi.org/10.1016/j.compag.2018.01.009</a:t>
            </a:r>
          </a:p>
          <a:p>
            <a:pPr marL="449212" lvl="1" indent="-224606" algn="l">
              <a:lnSpc>
                <a:spcPts val="2912"/>
              </a:lnSpc>
              <a:buFont typeface="Arial"/>
              <a:buChar char="•"/>
            </a:pPr>
            <a:r>
              <a:rPr lang="en-US" sz="2080" b="1" dirty="0" err="1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PlantVillage</a:t>
            </a:r>
            <a:r>
              <a:rPr lang="en-US" sz="2080" b="1" dirty="0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Dataset – Kaggle Repository: https://www.kaggle.com/datasets/emmarex/plantdisease</a:t>
            </a:r>
          </a:p>
          <a:p>
            <a:pPr marL="449212" lvl="1" indent="-224606" algn="l">
              <a:lnSpc>
                <a:spcPts val="2912"/>
              </a:lnSpc>
              <a:buFont typeface="Arial"/>
              <a:buChar char="•"/>
            </a:pPr>
            <a:r>
              <a:rPr lang="en-US" sz="2080" b="1" dirty="0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TensorFlow Documentation – Model Building and CNN Implementation: https://www.tensorflow.org</a:t>
            </a:r>
          </a:p>
          <a:p>
            <a:pPr marL="449212" lvl="1" indent="-224606" algn="l">
              <a:lnSpc>
                <a:spcPts val="2912"/>
              </a:lnSpc>
              <a:buFont typeface="Arial"/>
              <a:buChar char="•"/>
            </a:pPr>
            <a:r>
              <a:rPr lang="en-US" sz="2080" b="1" dirty="0" err="1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PyTorch</a:t>
            </a:r>
            <a:r>
              <a:rPr lang="en-US" sz="2080" b="1" dirty="0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Documentation – Deep Learning Framework: https://pytorch.org</a:t>
            </a:r>
          </a:p>
          <a:p>
            <a:pPr marL="449212" lvl="1" indent="-224606" algn="l">
              <a:lnSpc>
                <a:spcPts val="2912"/>
              </a:lnSpc>
              <a:buFont typeface="Arial"/>
              <a:buChar char="•"/>
            </a:pPr>
            <a:r>
              <a:rPr lang="en-US" sz="2080" b="1" dirty="0" err="1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PlantVillage</a:t>
            </a:r>
            <a:r>
              <a:rPr lang="en-US" sz="2080" b="1" dirty="0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Project – Penn State University Agricultural Initiative: https://plantvillage.psu.edu</a:t>
            </a:r>
          </a:p>
          <a:p>
            <a:pPr marL="449212" lvl="1" indent="-224606" algn="l">
              <a:lnSpc>
                <a:spcPts val="2912"/>
              </a:lnSpc>
              <a:buFont typeface="Arial"/>
              <a:buChar char="•"/>
            </a:pPr>
            <a:r>
              <a:rPr lang="en-US" sz="2080" b="1" dirty="0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FAO (Food and Agriculture Organization) – Reports on Crop Diseases and Impacts: </a:t>
            </a:r>
            <a:r>
              <a:rPr lang="en-US" sz="2080" b="1" u="sng" dirty="0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  <a:hlinkClick r:id="rId5" tooltip="https://www.fao.org"/>
              </a:rPr>
              <a:t>https://www.fao.org</a:t>
            </a:r>
          </a:p>
          <a:p>
            <a:pPr algn="l">
              <a:lnSpc>
                <a:spcPts val="2912"/>
              </a:lnSpc>
              <a:spcBef>
                <a:spcPct val="0"/>
              </a:spcBef>
            </a:pPr>
            <a:endParaRPr lang="en-US" sz="2080" b="1" u="sng" dirty="0">
              <a:solidFill>
                <a:srgbClr val="34482A"/>
              </a:solidFill>
              <a:latin typeface="Open Sans Bold"/>
              <a:ea typeface="Open Sans Bold"/>
              <a:cs typeface="Open Sans Bold"/>
              <a:sym typeface="Open Sans Bold"/>
              <a:hlinkClick r:id="rId5" tooltip="https://www.fao.org"/>
            </a:endParaRPr>
          </a:p>
          <a:p>
            <a:pPr algn="l">
              <a:lnSpc>
                <a:spcPts val="2912"/>
              </a:lnSpc>
              <a:spcBef>
                <a:spcPct val="0"/>
              </a:spcBef>
            </a:pPr>
            <a:endParaRPr lang="en-US" sz="2080" b="1" u="sng" dirty="0">
              <a:solidFill>
                <a:srgbClr val="34482A"/>
              </a:solidFill>
              <a:latin typeface="Open Sans Bold"/>
              <a:ea typeface="Open Sans Bold"/>
              <a:cs typeface="Open Sans Bold"/>
              <a:sym typeface="Open Sans Bold"/>
              <a:hlinkClick r:id="rId5" tooltip="https://www.fao.org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0444878" y="862752"/>
            <a:ext cx="6814422" cy="0"/>
          </a:xfrm>
          <a:prstGeom prst="line">
            <a:avLst/>
          </a:prstGeom>
          <a:ln w="19050" cap="flat">
            <a:solidFill>
              <a:srgbClr val="6F913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57" b="-2182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92051" y="2366814"/>
            <a:ext cx="10303899" cy="4045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12"/>
              </a:lnSpc>
            </a:pPr>
            <a:r>
              <a:rPr lang="en-US" sz="18308" b="1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4503402" y="2668118"/>
            <a:ext cx="0" cy="2795557"/>
          </a:xfrm>
          <a:prstGeom prst="line">
            <a:avLst/>
          </a:prstGeom>
          <a:ln w="19050" cap="flat">
            <a:solidFill>
              <a:srgbClr val="6F91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13699979" y="2668118"/>
            <a:ext cx="0" cy="2795557"/>
          </a:xfrm>
          <a:prstGeom prst="line">
            <a:avLst/>
          </a:prstGeom>
          <a:ln w="19050" cap="flat">
            <a:solidFill>
              <a:srgbClr val="6F91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2143247" y="2096662"/>
            <a:ext cx="786342" cy="746310"/>
          </a:xfrm>
          <a:custGeom>
            <a:avLst/>
            <a:gdLst/>
            <a:ahLst/>
            <a:cxnLst/>
            <a:rect l="l" t="t" r="r" b="b"/>
            <a:pathLst>
              <a:path w="786342" h="746310">
                <a:moveTo>
                  <a:pt x="0" y="0"/>
                </a:moveTo>
                <a:lnTo>
                  <a:pt x="786342" y="0"/>
                </a:lnTo>
                <a:lnTo>
                  <a:pt x="786342" y="746311"/>
                </a:lnTo>
                <a:lnTo>
                  <a:pt x="0" y="74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1781" y="1200417"/>
            <a:ext cx="7944966" cy="4429319"/>
          </a:xfrm>
          <a:custGeom>
            <a:avLst/>
            <a:gdLst/>
            <a:ahLst/>
            <a:cxnLst/>
            <a:rect l="l" t="t" r="r" b="b"/>
            <a:pathLst>
              <a:path w="7944966" h="4429319">
                <a:moveTo>
                  <a:pt x="0" y="0"/>
                </a:moveTo>
                <a:lnTo>
                  <a:pt x="7944966" y="0"/>
                </a:lnTo>
                <a:lnTo>
                  <a:pt x="7944966" y="4429319"/>
                </a:lnTo>
                <a:lnTo>
                  <a:pt x="0" y="4429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08819" y="4828981"/>
            <a:ext cx="7944966" cy="4429319"/>
          </a:xfrm>
          <a:custGeom>
            <a:avLst/>
            <a:gdLst/>
            <a:ahLst/>
            <a:cxnLst/>
            <a:rect l="l" t="t" r="r" b="b"/>
            <a:pathLst>
              <a:path w="7944966" h="4429319">
                <a:moveTo>
                  <a:pt x="0" y="0"/>
                </a:moveTo>
                <a:lnTo>
                  <a:pt x="7944966" y="0"/>
                </a:lnTo>
                <a:lnTo>
                  <a:pt x="7944966" y="4429319"/>
                </a:lnTo>
                <a:lnTo>
                  <a:pt x="0" y="4429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2825" y="-173053"/>
            <a:ext cx="9586825" cy="10594649"/>
          </a:xfrm>
          <a:custGeom>
            <a:avLst/>
            <a:gdLst/>
            <a:ahLst/>
            <a:cxnLst/>
            <a:rect l="l" t="t" r="r" b="b"/>
            <a:pathLst>
              <a:path w="9586825" h="10594649">
                <a:moveTo>
                  <a:pt x="0" y="0"/>
                </a:moveTo>
                <a:lnTo>
                  <a:pt x="9586825" y="0"/>
                </a:lnTo>
                <a:lnTo>
                  <a:pt x="9586825" y="10594650"/>
                </a:lnTo>
                <a:lnTo>
                  <a:pt x="0" y="10594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51" t="-14584" r="-6935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65695" y="4530063"/>
            <a:ext cx="9409695" cy="3587969"/>
            <a:chOff x="0" y="0"/>
            <a:chExt cx="2478274" cy="9449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78274" cy="944979"/>
            </a:xfrm>
            <a:custGeom>
              <a:avLst/>
              <a:gdLst/>
              <a:ahLst/>
              <a:cxnLst/>
              <a:rect l="l" t="t" r="r" b="b"/>
              <a:pathLst>
                <a:path w="2478274" h="944979">
                  <a:moveTo>
                    <a:pt x="0" y="0"/>
                  </a:moveTo>
                  <a:lnTo>
                    <a:pt x="2478274" y="0"/>
                  </a:lnTo>
                  <a:lnTo>
                    <a:pt x="2478274" y="944979"/>
                  </a:lnTo>
                  <a:lnTo>
                    <a:pt x="0" y="9449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78274" cy="983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67062" y="5498472"/>
            <a:ext cx="6567050" cy="1660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86"/>
              </a:lnSpc>
            </a:pPr>
            <a:r>
              <a:rPr lang="en-US" sz="11005" b="1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outline </a:t>
            </a:r>
          </a:p>
        </p:txBody>
      </p:sp>
      <p:sp>
        <p:nvSpPr>
          <p:cNvPr id="7" name="Freeform 7"/>
          <p:cNvSpPr/>
          <p:nvPr/>
        </p:nvSpPr>
        <p:spPr>
          <a:xfrm>
            <a:off x="5901762" y="5591155"/>
            <a:ext cx="571851" cy="542738"/>
          </a:xfrm>
          <a:custGeom>
            <a:avLst/>
            <a:gdLst/>
            <a:ahLst/>
            <a:cxnLst/>
            <a:rect l="l" t="t" r="r" b="b"/>
            <a:pathLst>
              <a:path w="571851" h="542738">
                <a:moveTo>
                  <a:pt x="0" y="0"/>
                </a:moveTo>
                <a:lnTo>
                  <a:pt x="571851" y="0"/>
                </a:lnTo>
                <a:lnTo>
                  <a:pt x="571851" y="542738"/>
                </a:lnTo>
                <a:lnTo>
                  <a:pt x="0" y="542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265695" y="-173053"/>
            <a:ext cx="4837695" cy="1045330"/>
            <a:chOff x="0" y="0"/>
            <a:chExt cx="1274126" cy="2753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4126" cy="275313"/>
            </a:xfrm>
            <a:custGeom>
              <a:avLst/>
              <a:gdLst/>
              <a:ahLst/>
              <a:cxnLst/>
              <a:rect l="l" t="t" r="r" b="b"/>
              <a:pathLst>
                <a:path w="1274126" h="275313">
                  <a:moveTo>
                    <a:pt x="0" y="0"/>
                  </a:moveTo>
                  <a:lnTo>
                    <a:pt x="1274126" y="0"/>
                  </a:lnTo>
                  <a:lnTo>
                    <a:pt x="1274126" y="275313"/>
                  </a:lnTo>
                  <a:lnTo>
                    <a:pt x="0" y="275313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74126" cy="3134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572000" y="-173053"/>
            <a:ext cx="4572000" cy="1045330"/>
            <a:chOff x="0" y="0"/>
            <a:chExt cx="1204148" cy="2753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4148" cy="275313"/>
            </a:xfrm>
            <a:custGeom>
              <a:avLst/>
              <a:gdLst/>
              <a:ahLst/>
              <a:cxnLst/>
              <a:rect l="l" t="t" r="r" b="b"/>
              <a:pathLst>
                <a:path w="1204148" h="275313">
                  <a:moveTo>
                    <a:pt x="0" y="0"/>
                  </a:moveTo>
                  <a:lnTo>
                    <a:pt x="1204148" y="0"/>
                  </a:lnTo>
                  <a:lnTo>
                    <a:pt x="1204148" y="275313"/>
                  </a:lnTo>
                  <a:lnTo>
                    <a:pt x="0" y="275313"/>
                  </a:lnTo>
                  <a:close/>
                </a:path>
              </a:pathLst>
            </a:custGeom>
            <a:solidFill>
              <a:srgbClr val="BFE06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04148" cy="3134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444878" y="1113871"/>
            <a:ext cx="597723" cy="59772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524974" y="1256189"/>
            <a:ext cx="437531" cy="274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sz="158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444878" y="5190085"/>
            <a:ext cx="597723" cy="59772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444878" y="7226084"/>
            <a:ext cx="597723" cy="59772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524974" y="5332403"/>
            <a:ext cx="437531" cy="274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sz="158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0319808" y="518810"/>
            <a:ext cx="6814422" cy="0"/>
          </a:xfrm>
          <a:prstGeom prst="line">
            <a:avLst/>
          </a:prstGeom>
          <a:ln w="19050" cap="flat">
            <a:solidFill>
              <a:srgbClr val="6F913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10444878" y="3149870"/>
            <a:ext cx="597723" cy="59772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524974" y="3294296"/>
            <a:ext cx="437531" cy="274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sz="158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0444878" y="9262082"/>
            <a:ext cx="597723" cy="597723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524974" y="7368401"/>
            <a:ext cx="437531" cy="274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sz="158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287157" y="9318864"/>
            <a:ext cx="5440595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6F913D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287157" y="7270353"/>
            <a:ext cx="5440595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98B563"/>
                </a:solidFill>
                <a:latin typeface="Poppins Bold"/>
                <a:ea typeface="Poppins Bold"/>
                <a:cs typeface="Poppins Bold"/>
                <a:sym typeface="Poppins Bold"/>
              </a:rPr>
              <a:t>Proposed Solution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287157" y="5223220"/>
            <a:ext cx="5440595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BFE063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287157" y="3174710"/>
            <a:ext cx="5440595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98B563"/>
                </a:solidFill>
                <a:latin typeface="Poppins Bold"/>
                <a:ea typeface="Poppins Bold"/>
                <a:cs typeface="Poppins Bold"/>
                <a:sym typeface="Poppins Bold"/>
              </a:rPr>
              <a:t>Literature Review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287157" y="1126199"/>
            <a:ext cx="5440595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6F913D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524974" y="9404957"/>
            <a:ext cx="437531" cy="274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sz="158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49676" y="2008559"/>
            <a:ext cx="584363" cy="554614"/>
          </a:xfrm>
          <a:custGeom>
            <a:avLst/>
            <a:gdLst/>
            <a:ahLst/>
            <a:cxnLst/>
            <a:rect l="l" t="t" r="r" b="b"/>
            <a:pathLst>
              <a:path w="584363" h="554614">
                <a:moveTo>
                  <a:pt x="0" y="0"/>
                </a:moveTo>
                <a:lnTo>
                  <a:pt x="584363" y="0"/>
                </a:lnTo>
                <a:lnTo>
                  <a:pt x="584363" y="554613"/>
                </a:lnTo>
                <a:lnTo>
                  <a:pt x="0" y="554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67413" y="4442678"/>
            <a:ext cx="5455010" cy="872277"/>
            <a:chOff x="0" y="0"/>
            <a:chExt cx="1436710" cy="2297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6710" cy="229736"/>
            </a:xfrm>
            <a:custGeom>
              <a:avLst/>
              <a:gdLst/>
              <a:ahLst/>
              <a:cxnLst/>
              <a:rect l="l" t="t" r="r" b="b"/>
              <a:pathLst>
                <a:path w="1436710" h="229736">
                  <a:moveTo>
                    <a:pt x="0" y="0"/>
                  </a:moveTo>
                  <a:lnTo>
                    <a:pt x="1436710" y="0"/>
                  </a:lnTo>
                  <a:lnTo>
                    <a:pt x="1436710" y="229736"/>
                  </a:lnTo>
                  <a:lnTo>
                    <a:pt x="0" y="229736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36710" cy="267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2651760" y="1258570"/>
            <a:ext cx="6939850" cy="19050"/>
          </a:xfrm>
          <a:prstGeom prst="line">
            <a:avLst/>
          </a:prstGeom>
          <a:ln w="19050" cap="flat">
            <a:solidFill>
              <a:srgbClr val="6F913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1667413" y="8707594"/>
            <a:ext cx="5455010" cy="872277"/>
            <a:chOff x="0" y="0"/>
            <a:chExt cx="1436710" cy="2297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36710" cy="229736"/>
            </a:xfrm>
            <a:custGeom>
              <a:avLst/>
              <a:gdLst/>
              <a:ahLst/>
              <a:cxnLst/>
              <a:rect l="l" t="t" r="r" b="b"/>
              <a:pathLst>
                <a:path w="1436710" h="229736">
                  <a:moveTo>
                    <a:pt x="0" y="0"/>
                  </a:moveTo>
                  <a:lnTo>
                    <a:pt x="1436710" y="0"/>
                  </a:lnTo>
                  <a:lnTo>
                    <a:pt x="1436710" y="229736"/>
                  </a:lnTo>
                  <a:lnTo>
                    <a:pt x="0" y="229736"/>
                  </a:lnTo>
                  <a:close/>
                </a:path>
              </a:pathLst>
            </a:custGeom>
            <a:solidFill>
              <a:srgbClr val="BFE06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436710" cy="267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667413" y="823831"/>
            <a:ext cx="5455010" cy="3618847"/>
          </a:xfrm>
          <a:custGeom>
            <a:avLst/>
            <a:gdLst/>
            <a:ahLst/>
            <a:cxnLst/>
            <a:rect l="l" t="t" r="r" b="b"/>
            <a:pathLst>
              <a:path w="5455010" h="3618847">
                <a:moveTo>
                  <a:pt x="0" y="0"/>
                </a:moveTo>
                <a:lnTo>
                  <a:pt x="5455010" y="0"/>
                </a:lnTo>
                <a:lnTo>
                  <a:pt x="5455010" y="3618847"/>
                </a:lnTo>
                <a:lnTo>
                  <a:pt x="0" y="3618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667413" y="5639150"/>
            <a:ext cx="5455010" cy="3068443"/>
          </a:xfrm>
          <a:custGeom>
            <a:avLst/>
            <a:gdLst/>
            <a:ahLst/>
            <a:cxnLst/>
            <a:rect l="l" t="t" r="r" b="b"/>
            <a:pathLst>
              <a:path w="5455010" h="3068443">
                <a:moveTo>
                  <a:pt x="0" y="0"/>
                </a:moveTo>
                <a:lnTo>
                  <a:pt x="5455010" y="0"/>
                </a:lnTo>
                <a:lnTo>
                  <a:pt x="5455010" y="3068444"/>
                </a:lnTo>
                <a:lnTo>
                  <a:pt x="0" y="3068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2686997"/>
            <a:ext cx="9241597" cy="146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80"/>
              </a:lnSpc>
            </a:pPr>
            <a:r>
              <a:rPr lang="en-US" sz="10449" b="1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1659" y="4840717"/>
            <a:ext cx="8750515" cy="399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Agriculture forms the foundation of India’s economy, providing livelihood to millions.</a:t>
            </a:r>
          </a:p>
          <a:p>
            <a:pPr marL="410208" lvl="1" indent="-205104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Plant diseases pose a serious threat to crop yield, food security, and farmer income.</a:t>
            </a:r>
          </a:p>
          <a:p>
            <a:pPr marL="410208" lvl="1" indent="-205104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Traditional detection methods rely on human expertise, which is often unavailable in rural areas.</a:t>
            </a:r>
          </a:p>
          <a:p>
            <a:pPr marL="410208" lvl="1" indent="-205104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With advancements in Artificial Intelligence (AI) and Machine Learning (ML), image-based disease detection has emerged as a smart, scalable, and reliable approach.</a:t>
            </a:r>
          </a:p>
          <a:p>
            <a:pPr marL="410208" lvl="1" indent="-205104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This project focuses on building a system that can automatically analyze plant leaf images and identify diseases with high accuracy.</a:t>
            </a:r>
          </a:p>
          <a:p>
            <a:pPr algn="just">
              <a:lnSpc>
                <a:spcPts val="2659"/>
              </a:lnSpc>
            </a:pPr>
            <a:endParaRPr lang="en-US" sz="18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667413" y="4625927"/>
            <a:ext cx="5455010" cy="448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2"/>
              </a:lnSpc>
              <a:spcBef>
                <a:spcPct val="0"/>
              </a:spcBef>
            </a:pPr>
            <a:r>
              <a:rPr lang="en-US" sz="258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UNHEALTHY LEAVES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67413" y="8890842"/>
            <a:ext cx="5455010" cy="448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2"/>
              </a:lnSpc>
              <a:spcBef>
                <a:spcPct val="0"/>
              </a:spcBef>
            </a:pPr>
            <a:r>
              <a:rPr lang="en-US" sz="258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HEALTHY LEAVES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4611" y="1365507"/>
            <a:ext cx="6743729" cy="206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1"/>
              </a:lnSpc>
            </a:pPr>
            <a:r>
              <a:rPr lang="en-US" sz="7125" b="1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introduction- </a:t>
            </a:r>
          </a:p>
          <a:p>
            <a:pPr algn="l">
              <a:lnSpc>
                <a:spcPts val="8051"/>
              </a:lnSpc>
            </a:pPr>
            <a:r>
              <a:rPr lang="en-US" sz="7125" b="1">
                <a:solidFill>
                  <a:srgbClr val="98B563"/>
                </a:solidFill>
                <a:latin typeface="Inter Bold"/>
                <a:ea typeface="Inter Bold"/>
                <a:cs typeface="Inter Bold"/>
                <a:sym typeface="Inter Bold"/>
              </a:rPr>
              <a:t>significance</a:t>
            </a:r>
          </a:p>
        </p:txBody>
      </p:sp>
      <p:sp>
        <p:nvSpPr>
          <p:cNvPr id="3" name="Freeform 3"/>
          <p:cNvSpPr/>
          <p:nvPr/>
        </p:nvSpPr>
        <p:spPr>
          <a:xfrm>
            <a:off x="6297767" y="1028700"/>
            <a:ext cx="629447" cy="597403"/>
          </a:xfrm>
          <a:custGeom>
            <a:avLst/>
            <a:gdLst/>
            <a:ahLst/>
            <a:cxnLst/>
            <a:rect l="l" t="t" r="r" b="b"/>
            <a:pathLst>
              <a:path w="629447" h="597403">
                <a:moveTo>
                  <a:pt x="0" y="0"/>
                </a:moveTo>
                <a:lnTo>
                  <a:pt x="629447" y="0"/>
                </a:lnTo>
                <a:lnTo>
                  <a:pt x="629447" y="597403"/>
                </a:lnTo>
                <a:lnTo>
                  <a:pt x="0" y="597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7912950" y="1065673"/>
            <a:ext cx="0" cy="2795557"/>
          </a:xfrm>
          <a:prstGeom prst="line">
            <a:avLst/>
          </a:prstGeom>
          <a:ln w="19050" cap="flat">
            <a:solidFill>
              <a:srgbClr val="6F91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1928660" y="6332504"/>
            <a:ext cx="289662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8.0</a:t>
            </a:r>
          </a:p>
        </p:txBody>
      </p:sp>
      <p:sp>
        <p:nvSpPr>
          <p:cNvPr id="6" name="Freeform 6"/>
          <p:cNvSpPr/>
          <p:nvPr/>
        </p:nvSpPr>
        <p:spPr>
          <a:xfrm>
            <a:off x="3561564" y="4351596"/>
            <a:ext cx="9386547" cy="5866592"/>
          </a:xfrm>
          <a:custGeom>
            <a:avLst/>
            <a:gdLst/>
            <a:ahLst/>
            <a:cxnLst/>
            <a:rect l="l" t="t" r="r" b="b"/>
            <a:pathLst>
              <a:path w="9386547" h="5866592">
                <a:moveTo>
                  <a:pt x="0" y="0"/>
                </a:moveTo>
                <a:lnTo>
                  <a:pt x="9386547" y="0"/>
                </a:lnTo>
                <a:lnTo>
                  <a:pt x="9386547" y="5866592"/>
                </a:lnTo>
                <a:lnTo>
                  <a:pt x="0" y="5866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507843" y="911166"/>
            <a:ext cx="9217342" cy="344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8" lvl="1" indent="-194309" algn="just">
              <a:lnSpc>
                <a:spcPts val="2519"/>
              </a:lnSpc>
              <a:buFont typeface="Arial"/>
              <a:buChar char="•"/>
            </a:pPr>
            <a:r>
              <a:rPr lang="en-US" sz="1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global AI in agriculture market is projected to grow from $1.2 billion in 2022 to $10.2 billion by 2032.</a:t>
            </a:r>
          </a:p>
          <a:p>
            <a:pPr marL="388618" lvl="1" indent="-194309" algn="just">
              <a:lnSpc>
                <a:spcPts val="2519"/>
              </a:lnSpc>
              <a:buFont typeface="Arial"/>
              <a:buChar char="•"/>
            </a:pPr>
            <a:r>
              <a:rPr lang="en-US" sz="1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This represents a compound annual growth rate (CAGR) of 24.5% — a strong indicator of how rapidly AI technologies are being adopted in farming.</a:t>
            </a:r>
          </a:p>
          <a:p>
            <a:pPr marL="388618" lvl="1" indent="-194309" algn="just">
              <a:lnSpc>
                <a:spcPts val="2519"/>
              </a:lnSpc>
              <a:buFont typeface="Arial"/>
              <a:buChar char="•"/>
            </a:pPr>
            <a:r>
              <a:rPr lang="en-US" sz="1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Major contributing fields include:</a:t>
            </a:r>
          </a:p>
          <a:p>
            <a:pPr marL="388618" lvl="1" indent="-194309" algn="just">
              <a:lnSpc>
                <a:spcPts val="2519"/>
              </a:lnSpc>
              <a:buFont typeface="Arial"/>
              <a:buChar char="•"/>
            </a:pPr>
            <a:r>
              <a:rPr lang="en-US" sz="1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Machine Learning &amp; Deep Learning (disease prediction, crop yield estimation)</a:t>
            </a:r>
          </a:p>
          <a:p>
            <a:pPr marL="388618" lvl="1" indent="-194309" algn="just">
              <a:lnSpc>
                <a:spcPts val="2519"/>
              </a:lnSpc>
              <a:buFont typeface="Arial"/>
              <a:buChar char="•"/>
            </a:pPr>
            <a:r>
              <a:rPr lang="en-US" sz="1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Predictive Analytics (weather and soil forecasting)</a:t>
            </a:r>
          </a:p>
          <a:p>
            <a:pPr marL="388618" lvl="1" indent="-194309" algn="just">
              <a:lnSpc>
                <a:spcPts val="2519"/>
              </a:lnSpc>
              <a:buFont typeface="Arial"/>
              <a:buChar char="•"/>
            </a:pPr>
            <a:r>
              <a:rPr lang="en-US" sz="1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Computer Vision (leaf disease detection, crop monitoring)</a:t>
            </a:r>
          </a:p>
          <a:p>
            <a:pPr marL="388618" lvl="1" indent="-194309" algn="just">
              <a:lnSpc>
                <a:spcPts val="2519"/>
              </a:lnSpc>
              <a:buFont typeface="Arial"/>
              <a:buChar char="•"/>
            </a:pPr>
            <a:r>
              <a:rPr lang="en-US" sz="1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These technologies are revolutionizing smart farming and enabling data-driven agricultural decisions.</a:t>
            </a:r>
          </a:p>
          <a:p>
            <a:pPr algn="just">
              <a:lnSpc>
                <a:spcPts val="2519"/>
              </a:lnSpc>
            </a:pPr>
            <a:endParaRPr lang="en-US" sz="17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21117" y="1028700"/>
            <a:ext cx="6438183" cy="8229600"/>
          </a:xfrm>
          <a:custGeom>
            <a:avLst/>
            <a:gdLst/>
            <a:ahLst/>
            <a:cxnLst/>
            <a:rect l="l" t="t" r="r" b="b"/>
            <a:pathLst>
              <a:path w="6438183" h="8229600">
                <a:moveTo>
                  <a:pt x="0" y="0"/>
                </a:moveTo>
                <a:lnTo>
                  <a:pt x="6438183" y="0"/>
                </a:lnTo>
                <a:lnTo>
                  <a:pt x="64381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185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961521"/>
            <a:ext cx="9241597" cy="146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80"/>
              </a:lnSpc>
            </a:pPr>
            <a:r>
              <a:rPr lang="en-US" sz="10449" b="1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literature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233812"/>
            <a:ext cx="9241597" cy="146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80"/>
              </a:lnSpc>
            </a:pPr>
            <a:r>
              <a:rPr lang="en-US" sz="10449" b="1">
                <a:solidFill>
                  <a:srgbClr val="98B563"/>
                </a:solidFill>
                <a:latin typeface="Inter Bold"/>
                <a:ea typeface="Inter Bold"/>
                <a:cs typeface="Inter Bold"/>
                <a:sym typeface="Inter Bold"/>
              </a:rPr>
              <a:t>review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6449" y="5552758"/>
            <a:ext cx="9913848" cy="386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4409" lvl="1" indent="-197204" algn="just">
              <a:lnSpc>
                <a:spcPts val="2557"/>
              </a:lnSpc>
              <a:buFont typeface="Arial"/>
              <a:buChar char="•"/>
            </a:pPr>
            <a:r>
              <a:rPr lang="en-US" sz="1826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Early Stage (before 2016): Focused on manual feature extraction (color, texture, shape) using ML algorithms like SVM, KNN, and Decision Trees.</a:t>
            </a:r>
          </a:p>
          <a:p>
            <a:pPr marL="394409" lvl="1" indent="-197204" algn="just">
              <a:lnSpc>
                <a:spcPts val="2557"/>
              </a:lnSpc>
              <a:buFont typeface="Arial"/>
              <a:buChar char="•"/>
            </a:pPr>
            <a:r>
              <a:rPr lang="en-US" sz="1826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Accuracy was often below 90%, limited by lighting conditions, camera angles, and leaf background noise.</a:t>
            </a:r>
          </a:p>
          <a:p>
            <a:pPr marL="394409" lvl="1" indent="-197204" algn="just">
              <a:lnSpc>
                <a:spcPts val="2557"/>
              </a:lnSpc>
              <a:buFont typeface="Arial"/>
              <a:buChar char="•"/>
            </a:pPr>
            <a:r>
              <a:rPr lang="en-US" sz="1826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Breakthrough: Mohanty et al. (2016) introduced deep CNNs (AlexNet, GoogLeNet) using the PlantVillage dataset (54K images), achieving 99% accuracy under controlled conditions.</a:t>
            </a:r>
          </a:p>
          <a:p>
            <a:pPr marL="394409" lvl="1" indent="-197204" algn="just">
              <a:lnSpc>
                <a:spcPts val="2557"/>
              </a:lnSpc>
              <a:buFont typeface="Arial"/>
              <a:buChar char="•"/>
            </a:pPr>
            <a:r>
              <a:rPr lang="en-US" sz="1826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Advancement: Ferentinos (2018) expanded this work, comparing AlexNet, VGG, Inception, and ResNet, achieving 97–99% accuracy even with diverse datasets.</a:t>
            </a:r>
          </a:p>
          <a:p>
            <a:pPr marL="394409" lvl="1" indent="-197204" algn="just">
              <a:lnSpc>
                <a:spcPts val="2557"/>
              </a:lnSpc>
              <a:buFont typeface="Arial"/>
              <a:buChar char="•"/>
            </a:pPr>
            <a:r>
              <a:rPr lang="en-US" sz="1826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These two studies laid the foundation for modern deep-learning-based agriculture AI systems.</a:t>
            </a:r>
          </a:p>
          <a:p>
            <a:pPr algn="just">
              <a:lnSpc>
                <a:spcPts val="2557"/>
              </a:lnSpc>
            </a:pPr>
            <a:endParaRPr lang="en-US" sz="1826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7070947" y="2078954"/>
            <a:ext cx="584363" cy="554614"/>
          </a:xfrm>
          <a:custGeom>
            <a:avLst/>
            <a:gdLst/>
            <a:ahLst/>
            <a:cxnLst/>
            <a:rect l="l" t="t" r="r" b="b"/>
            <a:pathLst>
              <a:path w="584363" h="554614">
                <a:moveTo>
                  <a:pt x="0" y="0"/>
                </a:moveTo>
                <a:lnTo>
                  <a:pt x="584363" y="0"/>
                </a:lnTo>
                <a:lnTo>
                  <a:pt x="584363" y="554614"/>
                </a:lnTo>
                <a:lnTo>
                  <a:pt x="0" y="554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flipV="1">
            <a:off x="2651760" y="1258570"/>
            <a:ext cx="6939850" cy="19050"/>
          </a:xfrm>
          <a:prstGeom prst="line">
            <a:avLst/>
          </a:prstGeom>
          <a:ln w="19050" cap="flat">
            <a:solidFill>
              <a:srgbClr val="6F913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2825" y="-173053"/>
            <a:ext cx="9586825" cy="10594649"/>
          </a:xfrm>
          <a:custGeom>
            <a:avLst/>
            <a:gdLst/>
            <a:ahLst/>
            <a:cxnLst/>
            <a:rect l="l" t="t" r="r" b="b"/>
            <a:pathLst>
              <a:path w="9586825" h="10594649">
                <a:moveTo>
                  <a:pt x="0" y="0"/>
                </a:moveTo>
                <a:lnTo>
                  <a:pt x="9586825" y="0"/>
                </a:lnTo>
                <a:lnTo>
                  <a:pt x="9586825" y="10594650"/>
                </a:lnTo>
                <a:lnTo>
                  <a:pt x="0" y="10594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51" t="-14584" r="-6935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65695" y="4530063"/>
            <a:ext cx="9409695" cy="3587969"/>
            <a:chOff x="0" y="0"/>
            <a:chExt cx="2478274" cy="9449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78274" cy="944979"/>
            </a:xfrm>
            <a:custGeom>
              <a:avLst/>
              <a:gdLst/>
              <a:ahLst/>
              <a:cxnLst/>
              <a:rect l="l" t="t" r="r" b="b"/>
              <a:pathLst>
                <a:path w="2478274" h="944979">
                  <a:moveTo>
                    <a:pt x="0" y="0"/>
                  </a:moveTo>
                  <a:lnTo>
                    <a:pt x="2478274" y="0"/>
                  </a:lnTo>
                  <a:lnTo>
                    <a:pt x="2478274" y="944979"/>
                  </a:lnTo>
                  <a:lnTo>
                    <a:pt x="0" y="9449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78274" cy="983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199629" y="4610375"/>
            <a:ext cx="9674010" cy="108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94"/>
              </a:lnSpc>
            </a:pPr>
            <a:r>
              <a:rPr lang="en-US" sz="7283" b="1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Foundational Work </a:t>
            </a:r>
          </a:p>
        </p:txBody>
      </p:sp>
      <p:sp>
        <p:nvSpPr>
          <p:cNvPr id="7" name="Freeform 7"/>
          <p:cNvSpPr/>
          <p:nvPr/>
        </p:nvSpPr>
        <p:spPr>
          <a:xfrm>
            <a:off x="8198563" y="5625635"/>
            <a:ext cx="571851" cy="542738"/>
          </a:xfrm>
          <a:custGeom>
            <a:avLst/>
            <a:gdLst/>
            <a:ahLst/>
            <a:cxnLst/>
            <a:rect l="l" t="t" r="r" b="b"/>
            <a:pathLst>
              <a:path w="571851" h="542738">
                <a:moveTo>
                  <a:pt x="0" y="0"/>
                </a:moveTo>
                <a:lnTo>
                  <a:pt x="571851" y="0"/>
                </a:lnTo>
                <a:lnTo>
                  <a:pt x="571851" y="542739"/>
                </a:lnTo>
                <a:lnTo>
                  <a:pt x="0" y="542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90263" y="5714725"/>
            <a:ext cx="7694225" cy="2171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90"/>
              </a:lnSpc>
            </a:pPr>
            <a:r>
              <a:rPr lang="en-US" sz="7280" b="1">
                <a:solidFill>
                  <a:srgbClr val="98B563"/>
                </a:solidFill>
                <a:latin typeface="Inter Bold"/>
                <a:ea typeface="Inter Bold"/>
                <a:cs typeface="Inter Bold"/>
                <a:sym typeface="Inter Bold"/>
              </a:rPr>
              <a:t>Mohanty et al. (2016)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65695" y="-173053"/>
            <a:ext cx="4837695" cy="1045330"/>
            <a:chOff x="0" y="0"/>
            <a:chExt cx="1274126" cy="2753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4126" cy="275313"/>
            </a:xfrm>
            <a:custGeom>
              <a:avLst/>
              <a:gdLst/>
              <a:ahLst/>
              <a:cxnLst/>
              <a:rect l="l" t="t" r="r" b="b"/>
              <a:pathLst>
                <a:path w="1274126" h="275313">
                  <a:moveTo>
                    <a:pt x="0" y="0"/>
                  </a:moveTo>
                  <a:lnTo>
                    <a:pt x="1274126" y="0"/>
                  </a:lnTo>
                  <a:lnTo>
                    <a:pt x="1274126" y="275313"/>
                  </a:lnTo>
                  <a:lnTo>
                    <a:pt x="0" y="275313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74126" cy="3134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72000" y="-173053"/>
            <a:ext cx="4572000" cy="1045330"/>
            <a:chOff x="0" y="0"/>
            <a:chExt cx="1204148" cy="2753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4148" cy="275313"/>
            </a:xfrm>
            <a:custGeom>
              <a:avLst/>
              <a:gdLst/>
              <a:ahLst/>
              <a:cxnLst/>
              <a:rect l="l" t="t" r="r" b="b"/>
              <a:pathLst>
                <a:path w="1204148" h="275313">
                  <a:moveTo>
                    <a:pt x="0" y="0"/>
                  </a:moveTo>
                  <a:lnTo>
                    <a:pt x="1204148" y="0"/>
                  </a:lnTo>
                  <a:lnTo>
                    <a:pt x="1204148" y="275313"/>
                  </a:lnTo>
                  <a:lnTo>
                    <a:pt x="0" y="275313"/>
                  </a:lnTo>
                  <a:close/>
                </a:path>
              </a:pathLst>
            </a:custGeom>
            <a:solidFill>
              <a:srgbClr val="BFE06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04148" cy="3134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0444878" y="862752"/>
            <a:ext cx="6814422" cy="0"/>
          </a:xfrm>
          <a:prstGeom prst="line">
            <a:avLst/>
          </a:prstGeom>
          <a:ln w="19050" cap="flat">
            <a:solidFill>
              <a:srgbClr val="6F91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9607998" y="2174222"/>
            <a:ext cx="8327052" cy="7199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9217" lvl="1" indent="-209609" algn="just">
              <a:lnSpc>
                <a:spcPts val="2718"/>
              </a:lnSpc>
              <a:buFont typeface="Arial"/>
              <a:buChar char="•"/>
            </a:pPr>
            <a:r>
              <a:rPr lang="en-US" sz="1941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Authors: Mohanty, P., Hughes, D. P., &amp; Salathé, M.</a:t>
            </a:r>
          </a:p>
          <a:p>
            <a:pPr algn="just">
              <a:lnSpc>
                <a:spcPts val="2718"/>
              </a:lnSpc>
            </a:pPr>
            <a:endParaRPr lang="en-US" sz="1941" b="1">
              <a:solidFill>
                <a:srgbClr val="1F202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19217" lvl="1" indent="-209609" algn="just">
              <a:lnSpc>
                <a:spcPts val="2718"/>
              </a:lnSpc>
              <a:buFont typeface="Arial"/>
              <a:buChar char="•"/>
            </a:pPr>
            <a:r>
              <a:rPr lang="en-US" sz="1941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Published in: Frontiers in Plant Science (2016)</a:t>
            </a:r>
          </a:p>
          <a:p>
            <a:pPr algn="just">
              <a:lnSpc>
                <a:spcPts val="2718"/>
              </a:lnSpc>
            </a:pPr>
            <a:endParaRPr lang="en-US" sz="1941" b="1">
              <a:solidFill>
                <a:srgbClr val="1F202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19217" lvl="1" indent="-209609" algn="just">
              <a:lnSpc>
                <a:spcPts val="2718"/>
              </a:lnSpc>
              <a:buFont typeface="Arial"/>
              <a:buChar char="•"/>
            </a:pPr>
            <a:r>
              <a:rPr lang="en-US" sz="1941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Dataset: Introduced the PlantVillage dataset with 54,306 labeled images across 38 disease classes.</a:t>
            </a:r>
          </a:p>
          <a:p>
            <a:pPr algn="just">
              <a:lnSpc>
                <a:spcPts val="2718"/>
              </a:lnSpc>
            </a:pPr>
            <a:endParaRPr lang="en-US" sz="1941" b="1">
              <a:solidFill>
                <a:srgbClr val="1F202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19217" lvl="1" indent="-209609" algn="just">
              <a:lnSpc>
                <a:spcPts val="2718"/>
              </a:lnSpc>
              <a:buFont typeface="Arial"/>
              <a:buChar char="•"/>
            </a:pPr>
            <a:r>
              <a:rPr lang="en-US" sz="1941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Methodology: Applied AlexNet and GoogLeNet (Inception v1) using transfer learning for leaf image classification.</a:t>
            </a:r>
          </a:p>
          <a:p>
            <a:pPr algn="just">
              <a:lnSpc>
                <a:spcPts val="2718"/>
              </a:lnSpc>
            </a:pPr>
            <a:endParaRPr lang="en-US" sz="1941" b="1">
              <a:solidFill>
                <a:srgbClr val="1F202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19217" lvl="1" indent="-209609" algn="just">
              <a:lnSpc>
                <a:spcPts val="2718"/>
              </a:lnSpc>
              <a:buFont typeface="Arial"/>
              <a:buChar char="•"/>
            </a:pPr>
            <a:r>
              <a:rPr lang="en-US" sz="1941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Results: Achieved up to 99.35% accuracy under controlled conditions.</a:t>
            </a:r>
          </a:p>
          <a:p>
            <a:pPr algn="just">
              <a:lnSpc>
                <a:spcPts val="2718"/>
              </a:lnSpc>
            </a:pPr>
            <a:endParaRPr lang="en-US" sz="1941" b="1">
              <a:solidFill>
                <a:srgbClr val="1F202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19217" lvl="1" indent="-209609" algn="just">
              <a:lnSpc>
                <a:spcPts val="2718"/>
              </a:lnSpc>
              <a:buFont typeface="Arial"/>
              <a:buChar char="•"/>
            </a:pPr>
            <a:r>
              <a:rPr lang="en-US" sz="1941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Contribution:</a:t>
            </a:r>
          </a:p>
          <a:p>
            <a:pPr marL="838435" lvl="2" indent="-279478" algn="just">
              <a:lnSpc>
                <a:spcPts val="2718"/>
              </a:lnSpc>
              <a:buFont typeface="Arial"/>
              <a:buChar char="⚬"/>
            </a:pPr>
            <a:r>
              <a:rPr lang="en-US" sz="1941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Proved CNNs could automatically learn disease features without manual preprocessing.</a:t>
            </a:r>
          </a:p>
          <a:p>
            <a:pPr marL="838435" lvl="2" indent="-279478" algn="just">
              <a:lnSpc>
                <a:spcPts val="2718"/>
              </a:lnSpc>
              <a:buFont typeface="Arial"/>
              <a:buChar char="⚬"/>
            </a:pPr>
            <a:r>
              <a:rPr lang="en-US" sz="1941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Established PlantVillage as the benchmark dataset for agricultural AI research.</a:t>
            </a:r>
          </a:p>
          <a:p>
            <a:pPr marL="838435" lvl="2" indent="-279478" algn="just">
              <a:lnSpc>
                <a:spcPts val="2718"/>
              </a:lnSpc>
              <a:buFont typeface="Arial"/>
              <a:buChar char="⚬"/>
            </a:pPr>
            <a:r>
              <a:rPr lang="en-US" sz="1941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Highlighted the challenge of adapting to real-field environments.</a:t>
            </a:r>
          </a:p>
          <a:p>
            <a:pPr algn="just">
              <a:lnSpc>
                <a:spcPts val="2718"/>
              </a:lnSpc>
              <a:spcBef>
                <a:spcPct val="0"/>
              </a:spcBef>
            </a:pPr>
            <a:endParaRPr lang="en-US" sz="1941" b="1">
              <a:solidFill>
                <a:srgbClr val="1F202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9607998" y="2927081"/>
            <a:ext cx="320450" cy="293460"/>
            <a:chOff x="0" y="0"/>
            <a:chExt cx="435756" cy="3990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5756" cy="399055"/>
            </a:xfrm>
            <a:custGeom>
              <a:avLst/>
              <a:gdLst/>
              <a:ahLst/>
              <a:cxnLst/>
              <a:rect l="l" t="t" r="r" b="b"/>
              <a:pathLst>
                <a:path w="435756" h="399055">
                  <a:moveTo>
                    <a:pt x="0" y="0"/>
                  </a:moveTo>
                  <a:lnTo>
                    <a:pt x="435756" y="0"/>
                  </a:lnTo>
                  <a:lnTo>
                    <a:pt x="435756" y="399055"/>
                  </a:lnTo>
                  <a:lnTo>
                    <a:pt x="0" y="399055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435756" cy="446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607998" y="2221847"/>
            <a:ext cx="320450" cy="293460"/>
            <a:chOff x="0" y="0"/>
            <a:chExt cx="435756" cy="39905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5756" cy="399055"/>
            </a:xfrm>
            <a:custGeom>
              <a:avLst/>
              <a:gdLst/>
              <a:ahLst/>
              <a:cxnLst/>
              <a:rect l="l" t="t" r="r" b="b"/>
              <a:pathLst>
                <a:path w="435756" h="399055">
                  <a:moveTo>
                    <a:pt x="0" y="0"/>
                  </a:moveTo>
                  <a:lnTo>
                    <a:pt x="435756" y="0"/>
                  </a:lnTo>
                  <a:lnTo>
                    <a:pt x="435756" y="399055"/>
                  </a:lnTo>
                  <a:lnTo>
                    <a:pt x="0" y="399055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435756" cy="446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07998" y="3630117"/>
            <a:ext cx="320450" cy="293460"/>
            <a:chOff x="0" y="0"/>
            <a:chExt cx="435756" cy="39905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35756" cy="399055"/>
            </a:xfrm>
            <a:custGeom>
              <a:avLst/>
              <a:gdLst/>
              <a:ahLst/>
              <a:cxnLst/>
              <a:rect l="l" t="t" r="r" b="b"/>
              <a:pathLst>
                <a:path w="435756" h="399055">
                  <a:moveTo>
                    <a:pt x="0" y="0"/>
                  </a:moveTo>
                  <a:lnTo>
                    <a:pt x="435756" y="0"/>
                  </a:lnTo>
                  <a:lnTo>
                    <a:pt x="435756" y="399055"/>
                  </a:lnTo>
                  <a:lnTo>
                    <a:pt x="0" y="399055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435756" cy="446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607998" y="4688146"/>
            <a:ext cx="320450" cy="293460"/>
            <a:chOff x="0" y="0"/>
            <a:chExt cx="435756" cy="39905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35756" cy="399055"/>
            </a:xfrm>
            <a:custGeom>
              <a:avLst/>
              <a:gdLst/>
              <a:ahLst/>
              <a:cxnLst/>
              <a:rect l="l" t="t" r="r" b="b"/>
              <a:pathLst>
                <a:path w="435756" h="399055">
                  <a:moveTo>
                    <a:pt x="0" y="0"/>
                  </a:moveTo>
                  <a:lnTo>
                    <a:pt x="435756" y="0"/>
                  </a:lnTo>
                  <a:lnTo>
                    <a:pt x="435756" y="399055"/>
                  </a:lnTo>
                  <a:lnTo>
                    <a:pt x="0" y="399055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435756" cy="446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607998" y="6644040"/>
            <a:ext cx="320450" cy="293460"/>
            <a:chOff x="0" y="0"/>
            <a:chExt cx="435756" cy="39905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35756" cy="399055"/>
            </a:xfrm>
            <a:custGeom>
              <a:avLst/>
              <a:gdLst/>
              <a:ahLst/>
              <a:cxnLst/>
              <a:rect l="l" t="t" r="r" b="b"/>
              <a:pathLst>
                <a:path w="435756" h="399055">
                  <a:moveTo>
                    <a:pt x="0" y="0"/>
                  </a:moveTo>
                  <a:lnTo>
                    <a:pt x="435756" y="0"/>
                  </a:lnTo>
                  <a:lnTo>
                    <a:pt x="435756" y="399055"/>
                  </a:lnTo>
                  <a:lnTo>
                    <a:pt x="0" y="399055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435756" cy="446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607998" y="5695675"/>
            <a:ext cx="320450" cy="293460"/>
            <a:chOff x="0" y="0"/>
            <a:chExt cx="435756" cy="39905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35756" cy="399055"/>
            </a:xfrm>
            <a:custGeom>
              <a:avLst/>
              <a:gdLst/>
              <a:ahLst/>
              <a:cxnLst/>
              <a:rect l="l" t="t" r="r" b="b"/>
              <a:pathLst>
                <a:path w="435756" h="399055">
                  <a:moveTo>
                    <a:pt x="0" y="0"/>
                  </a:moveTo>
                  <a:lnTo>
                    <a:pt x="435756" y="0"/>
                  </a:lnTo>
                  <a:lnTo>
                    <a:pt x="435756" y="399055"/>
                  </a:lnTo>
                  <a:lnTo>
                    <a:pt x="0" y="399055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435756" cy="446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2825" y="-173053"/>
            <a:ext cx="9586825" cy="10594649"/>
          </a:xfrm>
          <a:custGeom>
            <a:avLst/>
            <a:gdLst/>
            <a:ahLst/>
            <a:cxnLst/>
            <a:rect l="l" t="t" r="r" b="b"/>
            <a:pathLst>
              <a:path w="9586825" h="10594649">
                <a:moveTo>
                  <a:pt x="0" y="0"/>
                </a:moveTo>
                <a:lnTo>
                  <a:pt x="9586825" y="0"/>
                </a:lnTo>
                <a:lnTo>
                  <a:pt x="9586825" y="10594650"/>
                </a:lnTo>
                <a:lnTo>
                  <a:pt x="0" y="10594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51" t="-14584" r="-6935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65695" y="4530063"/>
            <a:ext cx="9409695" cy="3587969"/>
            <a:chOff x="0" y="0"/>
            <a:chExt cx="2478274" cy="9449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78274" cy="944979"/>
            </a:xfrm>
            <a:custGeom>
              <a:avLst/>
              <a:gdLst/>
              <a:ahLst/>
              <a:cxnLst/>
              <a:rect l="l" t="t" r="r" b="b"/>
              <a:pathLst>
                <a:path w="2478274" h="944979">
                  <a:moveTo>
                    <a:pt x="0" y="0"/>
                  </a:moveTo>
                  <a:lnTo>
                    <a:pt x="2478274" y="0"/>
                  </a:lnTo>
                  <a:lnTo>
                    <a:pt x="2478274" y="944979"/>
                  </a:lnTo>
                  <a:lnTo>
                    <a:pt x="0" y="9449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78274" cy="983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199629" y="4792648"/>
            <a:ext cx="9343629" cy="1815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2"/>
              </a:lnSpc>
            </a:pPr>
            <a:r>
              <a:rPr lang="en-US" sz="6044" b="1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Comparative Deep CNN Models</a:t>
            </a:r>
          </a:p>
        </p:txBody>
      </p:sp>
      <p:sp>
        <p:nvSpPr>
          <p:cNvPr id="7" name="Freeform 7"/>
          <p:cNvSpPr/>
          <p:nvPr/>
        </p:nvSpPr>
        <p:spPr>
          <a:xfrm>
            <a:off x="8198563" y="5625635"/>
            <a:ext cx="571851" cy="542738"/>
          </a:xfrm>
          <a:custGeom>
            <a:avLst/>
            <a:gdLst/>
            <a:ahLst/>
            <a:cxnLst/>
            <a:rect l="l" t="t" r="r" b="b"/>
            <a:pathLst>
              <a:path w="571851" h="542738">
                <a:moveTo>
                  <a:pt x="0" y="0"/>
                </a:moveTo>
                <a:lnTo>
                  <a:pt x="571851" y="0"/>
                </a:lnTo>
                <a:lnTo>
                  <a:pt x="571851" y="542739"/>
                </a:lnTo>
                <a:lnTo>
                  <a:pt x="0" y="542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6851077"/>
            <a:ext cx="9144000" cy="910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7"/>
              </a:lnSpc>
            </a:pPr>
            <a:r>
              <a:rPr lang="en-US" sz="6039" b="1">
                <a:solidFill>
                  <a:srgbClr val="98B563"/>
                </a:solidFill>
                <a:latin typeface="Inter Bold"/>
                <a:ea typeface="Inter Bold"/>
                <a:cs typeface="Inter Bold"/>
                <a:sym typeface="Inter Bold"/>
              </a:rPr>
              <a:t>Ferentinos (2018)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65695" y="-173053"/>
            <a:ext cx="4837695" cy="1045330"/>
            <a:chOff x="0" y="0"/>
            <a:chExt cx="1274126" cy="2753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4126" cy="275313"/>
            </a:xfrm>
            <a:custGeom>
              <a:avLst/>
              <a:gdLst/>
              <a:ahLst/>
              <a:cxnLst/>
              <a:rect l="l" t="t" r="r" b="b"/>
              <a:pathLst>
                <a:path w="1274126" h="275313">
                  <a:moveTo>
                    <a:pt x="0" y="0"/>
                  </a:moveTo>
                  <a:lnTo>
                    <a:pt x="1274126" y="0"/>
                  </a:lnTo>
                  <a:lnTo>
                    <a:pt x="1274126" y="275313"/>
                  </a:lnTo>
                  <a:lnTo>
                    <a:pt x="0" y="275313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74126" cy="3134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72000" y="-173053"/>
            <a:ext cx="4572000" cy="1045330"/>
            <a:chOff x="0" y="0"/>
            <a:chExt cx="1204148" cy="2753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4148" cy="275313"/>
            </a:xfrm>
            <a:custGeom>
              <a:avLst/>
              <a:gdLst/>
              <a:ahLst/>
              <a:cxnLst/>
              <a:rect l="l" t="t" r="r" b="b"/>
              <a:pathLst>
                <a:path w="1204148" h="275313">
                  <a:moveTo>
                    <a:pt x="0" y="0"/>
                  </a:moveTo>
                  <a:lnTo>
                    <a:pt x="1204148" y="0"/>
                  </a:lnTo>
                  <a:lnTo>
                    <a:pt x="1204148" y="275313"/>
                  </a:lnTo>
                  <a:lnTo>
                    <a:pt x="0" y="275313"/>
                  </a:lnTo>
                  <a:close/>
                </a:path>
              </a:pathLst>
            </a:custGeom>
            <a:solidFill>
              <a:srgbClr val="BFE06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04148" cy="3134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0444878" y="862752"/>
            <a:ext cx="6814422" cy="0"/>
          </a:xfrm>
          <a:prstGeom prst="line">
            <a:avLst/>
          </a:prstGeom>
          <a:ln w="19050" cap="flat">
            <a:solidFill>
              <a:srgbClr val="6F91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9502736" y="2174222"/>
            <a:ext cx="8583501" cy="7199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9217" lvl="1" indent="-209609" algn="just">
              <a:lnSpc>
                <a:spcPts val="2718"/>
              </a:lnSpc>
              <a:buFont typeface="Arial"/>
              <a:buChar char="•"/>
            </a:pPr>
            <a:r>
              <a:rPr lang="en-US" sz="1941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Authors: Ferentinos, K. P.</a:t>
            </a:r>
          </a:p>
          <a:p>
            <a:pPr algn="just">
              <a:lnSpc>
                <a:spcPts val="2718"/>
              </a:lnSpc>
            </a:pPr>
            <a:endParaRPr lang="en-US" sz="1941" b="1">
              <a:solidFill>
                <a:srgbClr val="1F202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19217" lvl="1" indent="-209609" algn="just">
              <a:lnSpc>
                <a:spcPts val="2718"/>
              </a:lnSpc>
              <a:buFont typeface="Arial"/>
              <a:buChar char="•"/>
            </a:pPr>
            <a:r>
              <a:rPr lang="en-US" sz="1941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Published in: Computers and Electronics in Agriculture (2018)</a:t>
            </a:r>
          </a:p>
          <a:p>
            <a:pPr algn="just">
              <a:lnSpc>
                <a:spcPts val="2718"/>
              </a:lnSpc>
            </a:pPr>
            <a:endParaRPr lang="en-US" sz="1941" b="1">
              <a:solidFill>
                <a:srgbClr val="1F202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19217" lvl="1" indent="-209609" algn="just">
              <a:lnSpc>
                <a:spcPts val="2718"/>
              </a:lnSpc>
              <a:buFont typeface="Arial"/>
              <a:buChar char="•"/>
            </a:pPr>
            <a:r>
              <a:rPr lang="en-US" sz="1941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Dataset: Extended dataset with ~87,000 images of various crops and diseases, including real-field samples.</a:t>
            </a:r>
          </a:p>
          <a:p>
            <a:pPr algn="just">
              <a:lnSpc>
                <a:spcPts val="2718"/>
              </a:lnSpc>
            </a:pPr>
            <a:endParaRPr lang="en-US" sz="1941" b="1">
              <a:solidFill>
                <a:srgbClr val="1F202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19217" lvl="1" indent="-209609" algn="just">
              <a:lnSpc>
                <a:spcPts val="2718"/>
              </a:lnSpc>
              <a:buFont typeface="Arial"/>
              <a:buChar char="•"/>
            </a:pPr>
            <a:r>
              <a:rPr lang="en-US" sz="1941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Methodology: Compared multiple CNN architectures — AlexNet, VGG, Inception, and ResNet.</a:t>
            </a:r>
          </a:p>
          <a:p>
            <a:pPr algn="just">
              <a:lnSpc>
                <a:spcPts val="2718"/>
              </a:lnSpc>
            </a:pPr>
            <a:endParaRPr lang="en-US" sz="1941" b="1">
              <a:solidFill>
                <a:srgbClr val="1F202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19217" lvl="1" indent="-209609" algn="just">
              <a:lnSpc>
                <a:spcPts val="2718"/>
              </a:lnSpc>
              <a:buFont typeface="Arial"/>
              <a:buChar char="•"/>
            </a:pPr>
            <a:r>
              <a:rPr lang="en-US" sz="1941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Results: Achieved 97–99% accuracy, with ResNet and VGG performing best.</a:t>
            </a:r>
          </a:p>
          <a:p>
            <a:pPr algn="just">
              <a:lnSpc>
                <a:spcPts val="2718"/>
              </a:lnSpc>
            </a:pPr>
            <a:endParaRPr lang="en-US" sz="1941" b="1">
              <a:solidFill>
                <a:srgbClr val="1F202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419217" lvl="1" indent="-209609" algn="just">
              <a:lnSpc>
                <a:spcPts val="2718"/>
              </a:lnSpc>
              <a:buFont typeface="Arial"/>
              <a:buChar char="•"/>
            </a:pPr>
            <a:r>
              <a:rPr lang="en-US" sz="1941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Contribution:</a:t>
            </a:r>
          </a:p>
          <a:p>
            <a:pPr marL="838435" lvl="2" indent="-279478" algn="just">
              <a:lnSpc>
                <a:spcPts val="2718"/>
              </a:lnSpc>
              <a:buFont typeface="Arial"/>
              <a:buChar char="⚬"/>
            </a:pPr>
            <a:r>
              <a:rPr lang="en-US" sz="1941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Provided the first comprehensive comparison of deep CNN models for agricultural images.</a:t>
            </a:r>
          </a:p>
          <a:p>
            <a:pPr marL="838435" lvl="2" indent="-279478" algn="just">
              <a:lnSpc>
                <a:spcPts val="2718"/>
              </a:lnSpc>
              <a:buFont typeface="Arial"/>
              <a:buChar char="⚬"/>
            </a:pPr>
            <a:r>
              <a:rPr lang="en-US" sz="1941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Demonstrated model generalization across crop species.</a:t>
            </a:r>
          </a:p>
          <a:p>
            <a:pPr marL="838435" lvl="2" indent="-279478" algn="just">
              <a:lnSpc>
                <a:spcPts val="2718"/>
              </a:lnSpc>
              <a:buFont typeface="Arial"/>
              <a:buChar char="⚬"/>
            </a:pPr>
            <a:r>
              <a:rPr lang="en-US" sz="1941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Guided later researchers in choosing and optimizing CNN architectures for precision agriculture.</a:t>
            </a:r>
          </a:p>
          <a:p>
            <a:pPr algn="just">
              <a:lnSpc>
                <a:spcPts val="2718"/>
              </a:lnSpc>
            </a:pPr>
            <a:endParaRPr lang="en-US" sz="1941" b="1">
              <a:solidFill>
                <a:srgbClr val="1F202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2718"/>
              </a:lnSpc>
              <a:spcBef>
                <a:spcPct val="0"/>
              </a:spcBef>
            </a:pPr>
            <a:endParaRPr lang="en-US" sz="1941" b="1">
              <a:solidFill>
                <a:srgbClr val="1F202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9502736" y="2927081"/>
            <a:ext cx="330319" cy="293460"/>
            <a:chOff x="0" y="0"/>
            <a:chExt cx="449176" cy="3990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49176" cy="399055"/>
            </a:xfrm>
            <a:custGeom>
              <a:avLst/>
              <a:gdLst/>
              <a:ahLst/>
              <a:cxnLst/>
              <a:rect l="l" t="t" r="r" b="b"/>
              <a:pathLst>
                <a:path w="449176" h="399055">
                  <a:moveTo>
                    <a:pt x="0" y="0"/>
                  </a:moveTo>
                  <a:lnTo>
                    <a:pt x="449176" y="0"/>
                  </a:lnTo>
                  <a:lnTo>
                    <a:pt x="449176" y="399055"/>
                  </a:lnTo>
                  <a:lnTo>
                    <a:pt x="0" y="399055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449176" cy="446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02736" y="2221847"/>
            <a:ext cx="330319" cy="293460"/>
            <a:chOff x="0" y="0"/>
            <a:chExt cx="449176" cy="39905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49176" cy="399055"/>
            </a:xfrm>
            <a:custGeom>
              <a:avLst/>
              <a:gdLst/>
              <a:ahLst/>
              <a:cxnLst/>
              <a:rect l="l" t="t" r="r" b="b"/>
              <a:pathLst>
                <a:path w="449176" h="399055">
                  <a:moveTo>
                    <a:pt x="0" y="0"/>
                  </a:moveTo>
                  <a:lnTo>
                    <a:pt x="449176" y="0"/>
                  </a:lnTo>
                  <a:lnTo>
                    <a:pt x="449176" y="399055"/>
                  </a:lnTo>
                  <a:lnTo>
                    <a:pt x="0" y="399055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449176" cy="446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02736" y="3630117"/>
            <a:ext cx="330319" cy="293460"/>
            <a:chOff x="0" y="0"/>
            <a:chExt cx="449176" cy="39905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49176" cy="399055"/>
            </a:xfrm>
            <a:custGeom>
              <a:avLst/>
              <a:gdLst/>
              <a:ahLst/>
              <a:cxnLst/>
              <a:rect l="l" t="t" r="r" b="b"/>
              <a:pathLst>
                <a:path w="449176" h="399055">
                  <a:moveTo>
                    <a:pt x="0" y="0"/>
                  </a:moveTo>
                  <a:lnTo>
                    <a:pt x="449176" y="0"/>
                  </a:lnTo>
                  <a:lnTo>
                    <a:pt x="449176" y="399055"/>
                  </a:lnTo>
                  <a:lnTo>
                    <a:pt x="0" y="399055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449176" cy="446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502736" y="4636393"/>
            <a:ext cx="330319" cy="293460"/>
            <a:chOff x="0" y="0"/>
            <a:chExt cx="449176" cy="39905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49176" cy="399055"/>
            </a:xfrm>
            <a:custGeom>
              <a:avLst/>
              <a:gdLst/>
              <a:ahLst/>
              <a:cxnLst/>
              <a:rect l="l" t="t" r="r" b="b"/>
              <a:pathLst>
                <a:path w="449176" h="399055">
                  <a:moveTo>
                    <a:pt x="0" y="0"/>
                  </a:moveTo>
                  <a:lnTo>
                    <a:pt x="449176" y="0"/>
                  </a:lnTo>
                  <a:lnTo>
                    <a:pt x="449176" y="399055"/>
                  </a:lnTo>
                  <a:lnTo>
                    <a:pt x="0" y="399055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449176" cy="446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502736" y="6694822"/>
            <a:ext cx="330319" cy="293460"/>
            <a:chOff x="0" y="0"/>
            <a:chExt cx="449176" cy="39905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49176" cy="399055"/>
            </a:xfrm>
            <a:custGeom>
              <a:avLst/>
              <a:gdLst/>
              <a:ahLst/>
              <a:cxnLst/>
              <a:rect l="l" t="t" r="r" b="b"/>
              <a:pathLst>
                <a:path w="449176" h="399055">
                  <a:moveTo>
                    <a:pt x="0" y="0"/>
                  </a:moveTo>
                  <a:lnTo>
                    <a:pt x="449176" y="0"/>
                  </a:lnTo>
                  <a:lnTo>
                    <a:pt x="449176" y="399055"/>
                  </a:lnTo>
                  <a:lnTo>
                    <a:pt x="0" y="399055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449176" cy="446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502736" y="5691484"/>
            <a:ext cx="330319" cy="293460"/>
            <a:chOff x="0" y="0"/>
            <a:chExt cx="449176" cy="39905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49176" cy="399055"/>
            </a:xfrm>
            <a:custGeom>
              <a:avLst/>
              <a:gdLst/>
              <a:ahLst/>
              <a:cxnLst/>
              <a:rect l="l" t="t" r="r" b="b"/>
              <a:pathLst>
                <a:path w="449176" h="399055">
                  <a:moveTo>
                    <a:pt x="0" y="0"/>
                  </a:moveTo>
                  <a:lnTo>
                    <a:pt x="449176" y="0"/>
                  </a:lnTo>
                  <a:lnTo>
                    <a:pt x="449176" y="399055"/>
                  </a:lnTo>
                  <a:lnTo>
                    <a:pt x="0" y="399055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449176" cy="446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221829"/>
            <a:ext cx="9241597" cy="146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80"/>
              </a:lnSpc>
            </a:pPr>
            <a:r>
              <a:rPr lang="en-US" sz="10449" b="1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problem </a:t>
            </a:r>
          </a:p>
        </p:txBody>
      </p:sp>
      <p:sp>
        <p:nvSpPr>
          <p:cNvPr id="3" name="Freeform 3"/>
          <p:cNvSpPr/>
          <p:nvPr/>
        </p:nvSpPr>
        <p:spPr>
          <a:xfrm>
            <a:off x="6301601" y="2339263"/>
            <a:ext cx="584363" cy="554614"/>
          </a:xfrm>
          <a:custGeom>
            <a:avLst/>
            <a:gdLst/>
            <a:ahLst/>
            <a:cxnLst/>
            <a:rect l="l" t="t" r="r" b="b"/>
            <a:pathLst>
              <a:path w="584363" h="554614">
                <a:moveTo>
                  <a:pt x="0" y="0"/>
                </a:moveTo>
                <a:lnTo>
                  <a:pt x="584363" y="0"/>
                </a:lnTo>
                <a:lnTo>
                  <a:pt x="584363" y="554613"/>
                </a:lnTo>
                <a:lnTo>
                  <a:pt x="0" y="554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1561853" y="1038225"/>
            <a:ext cx="6939850" cy="19050"/>
          </a:xfrm>
          <a:prstGeom prst="line">
            <a:avLst/>
          </a:prstGeom>
          <a:ln w="19050" cap="flat">
            <a:solidFill>
              <a:srgbClr val="6F91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1526980" y="543038"/>
            <a:ext cx="6123726" cy="9200924"/>
          </a:xfrm>
          <a:custGeom>
            <a:avLst/>
            <a:gdLst/>
            <a:ahLst/>
            <a:cxnLst/>
            <a:rect l="l" t="t" r="r" b="b"/>
            <a:pathLst>
              <a:path w="6123726" h="9200924">
                <a:moveTo>
                  <a:pt x="0" y="0"/>
                </a:moveTo>
                <a:lnTo>
                  <a:pt x="6123727" y="0"/>
                </a:lnTo>
                <a:lnTo>
                  <a:pt x="6123727" y="9200924"/>
                </a:lnTo>
                <a:lnTo>
                  <a:pt x="0" y="9200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452685"/>
            <a:ext cx="9241597" cy="146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80"/>
              </a:lnSpc>
            </a:pPr>
            <a:r>
              <a:rPr lang="en-US" sz="10449" b="1">
                <a:solidFill>
                  <a:srgbClr val="98B563"/>
                </a:solidFill>
                <a:latin typeface="Inter Bold"/>
                <a:ea typeface="Inter Bold"/>
                <a:cs typeface="Inter Bold"/>
                <a:sym typeface="Inter Bold"/>
              </a:rPr>
              <a:t>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2201" y="6082050"/>
            <a:ext cx="9538096" cy="207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74"/>
              </a:lnSpc>
            </a:pPr>
            <a:r>
              <a:rPr lang="en-US" sz="2410" b="1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Plant diseases cause significant crop losses, and current manual inspection methods are time-consuming, error-prone, and require expert knowledge, creating a need for an automated, accurate, and fast system to detect plant diseases from leaf images.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44376" y="1321656"/>
            <a:ext cx="7246133" cy="1725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91"/>
              </a:lnSpc>
            </a:pPr>
            <a:r>
              <a:rPr lang="en-US" sz="11433" b="1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proposed</a:t>
            </a:r>
          </a:p>
        </p:txBody>
      </p:sp>
      <p:sp>
        <p:nvSpPr>
          <p:cNvPr id="3" name="Freeform 3"/>
          <p:cNvSpPr/>
          <p:nvPr/>
        </p:nvSpPr>
        <p:spPr>
          <a:xfrm>
            <a:off x="16475548" y="1030199"/>
            <a:ext cx="594110" cy="563864"/>
          </a:xfrm>
          <a:custGeom>
            <a:avLst/>
            <a:gdLst/>
            <a:ahLst/>
            <a:cxnLst/>
            <a:rect l="l" t="t" r="r" b="b"/>
            <a:pathLst>
              <a:path w="594110" h="563864">
                <a:moveTo>
                  <a:pt x="0" y="0"/>
                </a:moveTo>
                <a:lnTo>
                  <a:pt x="594110" y="0"/>
                </a:lnTo>
                <a:lnTo>
                  <a:pt x="594110" y="563864"/>
                </a:lnTo>
                <a:lnTo>
                  <a:pt x="0" y="56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487725" y="9528231"/>
            <a:ext cx="6297018" cy="0"/>
          </a:xfrm>
          <a:prstGeom prst="line">
            <a:avLst/>
          </a:prstGeom>
          <a:ln w="19050" cap="flat">
            <a:solidFill>
              <a:srgbClr val="6F91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141946" y="863346"/>
            <a:ext cx="7236338" cy="8954270"/>
          </a:xfrm>
          <a:custGeom>
            <a:avLst/>
            <a:gdLst/>
            <a:ahLst/>
            <a:cxnLst/>
            <a:rect l="l" t="t" r="r" b="b"/>
            <a:pathLst>
              <a:path w="7236338" h="8954270">
                <a:moveTo>
                  <a:pt x="0" y="0"/>
                </a:moveTo>
                <a:lnTo>
                  <a:pt x="7236338" y="0"/>
                </a:lnTo>
                <a:lnTo>
                  <a:pt x="7236338" y="8954270"/>
                </a:lnTo>
                <a:lnTo>
                  <a:pt x="0" y="8954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005" r="-973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44376" y="2842321"/>
            <a:ext cx="6783715" cy="1725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91"/>
              </a:lnSpc>
            </a:pPr>
            <a:r>
              <a:rPr lang="en-US" sz="11433" b="1">
                <a:solidFill>
                  <a:srgbClr val="98B563"/>
                </a:solidFill>
                <a:latin typeface="Inter Bold"/>
                <a:ea typeface="Inter Bold"/>
                <a:cs typeface="Inter Bold"/>
                <a:sym typeface="Inter Bold"/>
              </a:rPr>
              <a:t>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35429" y="5340481"/>
            <a:ext cx="8555080" cy="4445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5194" lvl="1" indent="-212597" algn="just">
              <a:lnSpc>
                <a:spcPts val="2757"/>
              </a:lnSpc>
              <a:buFont typeface="Arial"/>
              <a:buChar char="•"/>
            </a:pPr>
            <a:r>
              <a:rPr lang="en-US" sz="1969" b="1" dirty="0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 an AI-based system to detect plant diseases from leaf images.</a:t>
            </a:r>
          </a:p>
          <a:p>
            <a:pPr marL="425194" lvl="1" indent="-212597" algn="just">
              <a:lnSpc>
                <a:spcPts val="2757"/>
              </a:lnSpc>
              <a:buFont typeface="Arial"/>
              <a:buChar char="•"/>
            </a:pPr>
            <a:r>
              <a:rPr lang="en-US" sz="1969" b="1" dirty="0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 Deep Learning (CNNs) to automatically learn disease features without manual preprocessing.</a:t>
            </a:r>
          </a:p>
          <a:p>
            <a:pPr marL="425194" lvl="1" indent="-212597" algn="just">
              <a:lnSpc>
                <a:spcPts val="2757"/>
              </a:lnSpc>
              <a:buFont typeface="Arial"/>
              <a:buChar char="•"/>
            </a:pPr>
            <a:r>
              <a:rPr lang="en-US" sz="1969" b="1" dirty="0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Utilize the </a:t>
            </a:r>
            <a:r>
              <a:rPr lang="en-US" sz="1969" b="1" dirty="0" err="1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PlantVillage</a:t>
            </a:r>
            <a:r>
              <a:rPr lang="en-US" sz="1969" b="1" dirty="0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dataset for training and validation.</a:t>
            </a:r>
          </a:p>
          <a:p>
            <a:pPr marL="425194" lvl="1" indent="-212597" algn="just">
              <a:lnSpc>
                <a:spcPts val="2757"/>
              </a:lnSpc>
              <a:buFont typeface="Arial"/>
              <a:buChar char="•"/>
            </a:pPr>
            <a:r>
              <a:rPr lang="en-US" sz="1969" b="1" dirty="0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 transfer learning with pre-trained models like </a:t>
            </a:r>
            <a:r>
              <a:rPr lang="en-US" sz="1969" b="1" dirty="0" err="1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EfficientNet</a:t>
            </a:r>
            <a:r>
              <a:rPr lang="en-US" sz="1969" b="1" dirty="0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VGG16, or </a:t>
            </a:r>
            <a:r>
              <a:rPr lang="en-US" sz="1969" b="1" dirty="0" err="1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ResNet</a:t>
            </a:r>
            <a:r>
              <a:rPr lang="en-US" sz="1969" b="1" dirty="0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for higher accuracy.</a:t>
            </a:r>
          </a:p>
          <a:p>
            <a:pPr marL="425194" lvl="1" indent="-212597" algn="just">
              <a:lnSpc>
                <a:spcPts val="2757"/>
              </a:lnSpc>
              <a:buFont typeface="Arial"/>
              <a:buChar char="•"/>
            </a:pPr>
            <a:r>
              <a:rPr lang="en-US" sz="1969" b="1" dirty="0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Deploy a user-friendly interface (mobile app or web app) for farmers to upload leaf images and get instant disease predictions.</a:t>
            </a:r>
          </a:p>
          <a:p>
            <a:pPr marL="212597" lvl="1" algn="just">
              <a:lnSpc>
                <a:spcPts val="2757"/>
              </a:lnSpc>
            </a:pPr>
            <a:endParaRPr lang="en-US" sz="1969" b="1" dirty="0">
              <a:solidFill>
                <a:srgbClr val="34482A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2757"/>
              </a:lnSpc>
            </a:pPr>
            <a:endParaRPr lang="en-US" sz="1969" b="1" dirty="0">
              <a:solidFill>
                <a:srgbClr val="34482A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951</Words>
  <Application>Microsoft Office PowerPoint</Application>
  <PresentationFormat>Custom</PresentationFormat>
  <Paragraphs>99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Canva Sans Bold</vt:lpstr>
      <vt:lpstr>Inter Bold</vt:lpstr>
      <vt:lpstr>Arial</vt:lpstr>
      <vt:lpstr>Calibri</vt:lpstr>
      <vt:lpstr>Poppins Bold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Disease</dc:title>
  <cp:lastModifiedBy>Garv Jhuremalani</cp:lastModifiedBy>
  <cp:revision>2</cp:revision>
  <dcterms:created xsi:type="dcterms:W3CDTF">2006-08-16T00:00:00Z</dcterms:created>
  <dcterms:modified xsi:type="dcterms:W3CDTF">2025-10-12T18:36:44Z</dcterms:modified>
  <dc:identifier>DAG1g7kGhos</dc:identifier>
</cp:coreProperties>
</file>